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sldIdLst>
    <p:sldId id="258" r:id="rId2"/>
    <p:sldId id="261" r:id="rId3"/>
    <p:sldId id="262" r:id="rId4"/>
    <p:sldId id="263" r:id="rId5"/>
    <p:sldId id="271" r:id="rId6"/>
    <p:sldId id="264" r:id="rId7"/>
    <p:sldId id="265" r:id="rId8"/>
    <p:sldId id="266" r:id="rId9"/>
    <p:sldId id="267" r:id="rId10"/>
    <p:sldId id="269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D"/>
    <a:srgbClr val="A89968"/>
    <a:srgbClr val="FFF7E9"/>
    <a:srgbClr val="041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20FBEB-1EE4-41F3-AD4E-7766BC18EFD2}" v="29" dt="2023-03-01T12:44:2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/>
    <p:restoredTop sz="94694"/>
  </p:normalViewPr>
  <p:slideViewPr>
    <p:cSldViewPr snapToGrid="0" snapToObjects="1">
      <p:cViewPr varScale="1">
        <p:scale>
          <a:sx n="108" d="100"/>
          <a:sy n="108" d="100"/>
        </p:scale>
        <p:origin x="15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5899FD-F8AE-E443-A2F6-2D3475A27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A5B1E-F1F1-7841-8234-EC29E0848A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308" y="1122363"/>
            <a:ext cx="8197385" cy="2387600"/>
          </a:xfrm>
        </p:spPr>
        <p:txBody>
          <a:bodyPr lIns="0" tIns="0" rIns="0" bIns="0" anchor="b">
            <a:noAutofit/>
          </a:bodyPr>
          <a:lstStyle>
            <a:lvl1pPr algn="l">
              <a:defRPr sz="6000" cap="all" spc="75" baseline="0">
                <a:solidFill>
                  <a:srgbClr val="A89968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0DD4-96F0-3049-BDB7-064112849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308" y="3602038"/>
            <a:ext cx="8197385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7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5C8CD65-8B95-6F49-866F-118D605EBB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362608" y="5951623"/>
            <a:ext cx="1308085" cy="5587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44B96-9B76-D14E-ACF3-7144347FCD7F}"/>
              </a:ext>
            </a:extLst>
          </p:cNvPr>
          <p:cNvCxnSpPr/>
          <p:nvPr userDrawn="1"/>
        </p:nvCxnSpPr>
        <p:spPr>
          <a:xfrm>
            <a:off x="473308" y="5721180"/>
            <a:ext cx="8197385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A7FF35A2-5C5B-9443-A3D8-4D6A1DF24F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308" y="5951623"/>
            <a:ext cx="2195513" cy="558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Title, Department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B252F-CFCB-BE48-886C-D4E113BC4D1C}"/>
              </a:ext>
            </a:extLst>
          </p:cNvPr>
          <p:cNvSpPr txBox="1"/>
          <p:nvPr userDrawn="1"/>
        </p:nvSpPr>
        <p:spPr>
          <a:xfrm>
            <a:off x="4541801" y="5951624"/>
            <a:ext cx="2674509" cy="161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1976A44C-969B-C046-938C-92CAE64EBF8B}" type="datetime4">
              <a:rPr lang="en-US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March 1, 2023</a:t>
            </a:fld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20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6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30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022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1A4A43D-6E1F-F544-9C17-7F03890F09FB}"/>
              </a:ext>
            </a:extLst>
          </p:cNvPr>
          <p:cNvSpPr/>
          <p:nvPr userDrawn="1"/>
        </p:nvSpPr>
        <p:spPr>
          <a:xfrm>
            <a:off x="1" y="0"/>
            <a:ext cx="3756990" cy="685800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82459-1B0A-ED4D-8E2A-B2F5E8F16413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3011B8-29CE-4540-9F7B-4E7EC2680332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166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A82D67-8B99-4A4E-AD2C-26851899850A}"/>
              </a:ext>
            </a:extLst>
          </p:cNvPr>
          <p:cNvSpPr/>
          <p:nvPr userDrawn="1"/>
        </p:nvSpPr>
        <p:spPr>
          <a:xfrm>
            <a:off x="1" y="0"/>
            <a:ext cx="3756990" cy="6858000"/>
          </a:xfrm>
          <a:prstGeom prst="rect">
            <a:avLst/>
          </a:prstGeom>
          <a:solidFill>
            <a:srgbClr val="FFF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4EC-592F-F747-96CA-B134450792FF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6E49C1-5D36-9E45-8FA4-51BCF677C944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58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C75D5A-511F-7E45-B9F0-4EE36EB538E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13691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B79FE-A84B-D04F-851A-61661A8B5155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3D79D4-2FE0-604F-B7F6-3004266CD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1828" y="6172714"/>
            <a:ext cx="1112214" cy="475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755384-0657-2D4F-89DB-43B6F745932E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88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45AB82-9E26-4D48-B592-8CA72D5474F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6579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65798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581BA-CB62-8944-B758-D71BAA6C5BAD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3755BC2-15F9-8747-B3AA-AF9CE20F2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21828" y="6172714"/>
            <a:ext cx="1112214" cy="4751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3CD532-F17B-E740-B51B-02F6182DD384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9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7223A9-D871-8142-A87A-BE156457A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6" t="5810" r="795" b="25539"/>
          <a:stretch/>
        </p:blipFill>
        <p:spPr>
          <a:xfrm rot="16200000">
            <a:off x="4127154" y="1841153"/>
            <a:ext cx="6858005" cy="3175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87849-F4CC-D543-B821-90B0154A0F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6000"/>
          </a:blip>
          <a:stretch>
            <a:fillRect/>
          </a:stretch>
        </p:blipFill>
        <p:spPr>
          <a:xfrm>
            <a:off x="5968310" y="0"/>
            <a:ext cx="3175688" cy="157555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1978BA5-72BD-1949-A11D-E2C7D816DA8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8031873" y="248504"/>
            <a:ext cx="981075" cy="41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A5B1E-F1F1-7841-8234-EC29E0848A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3308" y="1817715"/>
            <a:ext cx="5226246" cy="164620"/>
          </a:xfrm>
        </p:spPr>
        <p:txBody>
          <a:bodyPr lIns="0" tIns="0" rIns="0" bIns="0" anchor="t" anchorCtr="0">
            <a:noAutofit/>
          </a:bodyPr>
          <a:lstStyle>
            <a:lvl1pPr algn="ctr">
              <a:defRPr sz="1050" b="1" cap="all" spc="75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0DD4-96F0-3049-BDB7-064112849C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3308" y="2149831"/>
            <a:ext cx="5226246" cy="3028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5625"/>
              </a:lnSpc>
              <a:buNone/>
              <a:defRPr sz="5400">
                <a:solidFill>
                  <a:srgbClr val="A89968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headline goes here.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44B96-9B76-D14E-ACF3-7144347FCD7F}"/>
              </a:ext>
            </a:extLst>
          </p:cNvPr>
          <p:cNvCxnSpPr>
            <a:cxnSpLocks/>
          </p:cNvCxnSpPr>
          <p:nvPr userDrawn="1"/>
        </p:nvCxnSpPr>
        <p:spPr>
          <a:xfrm>
            <a:off x="473308" y="5721180"/>
            <a:ext cx="5226246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E6F9784-A60F-3A47-B581-E2EB1E6FA38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779924" y="889189"/>
            <a:ext cx="632894" cy="6328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4235D-B38D-3B4F-A7D1-312883C95350}"/>
              </a:ext>
            </a:extLst>
          </p:cNvPr>
          <p:cNvCxnSpPr/>
          <p:nvPr userDrawn="1"/>
        </p:nvCxnSpPr>
        <p:spPr>
          <a:xfrm>
            <a:off x="3086431" y="-191069"/>
            <a:ext cx="0" cy="928523"/>
          </a:xfrm>
          <a:prstGeom prst="line">
            <a:avLst/>
          </a:prstGeom>
          <a:ln w="12700">
            <a:solidFill>
              <a:srgbClr val="A8996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5EEBCC6-D9C3-A04C-84D6-E0EAC530DB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5951623"/>
            <a:ext cx="2195513" cy="5588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  <a:br>
              <a:rPr lang="en-US" dirty="0"/>
            </a:br>
            <a:r>
              <a:rPr lang="en-US" dirty="0"/>
              <a:t>Title, Department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47D01F-1089-684D-8AC5-52A84883759B}"/>
              </a:ext>
            </a:extLst>
          </p:cNvPr>
          <p:cNvSpPr txBox="1"/>
          <p:nvPr userDrawn="1"/>
        </p:nvSpPr>
        <p:spPr>
          <a:xfrm>
            <a:off x="3025046" y="5951624"/>
            <a:ext cx="2674509" cy="161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1976A44C-969B-C046-938C-92CAE64EBF8B}" type="datetime4">
              <a:rPr lang="en-US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March 1, 2023</a:t>
            </a:fld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5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bg>
      <p:bgPr>
        <a:solidFill>
          <a:srgbClr val="04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2DD08C5-12D6-314D-BB01-F838ADE6620E}"/>
              </a:ext>
            </a:extLst>
          </p:cNvPr>
          <p:cNvSpPr/>
          <p:nvPr userDrawn="1"/>
        </p:nvSpPr>
        <p:spPr>
          <a:xfrm>
            <a:off x="4943" y="0"/>
            <a:ext cx="9139057" cy="68580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6B1B761A-27A7-E640-AAA0-157C2096C6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68310" y="0"/>
            <a:ext cx="317569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1978BA5-72BD-1949-A11D-E2C7D816DA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3308" y="5951622"/>
            <a:ext cx="1087135" cy="4644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4A5B1E-F1F1-7841-8234-EC29E0848A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3308" y="1817715"/>
            <a:ext cx="5226246" cy="164620"/>
          </a:xfrm>
        </p:spPr>
        <p:txBody>
          <a:bodyPr lIns="0" tIns="0" rIns="0" bIns="0" anchor="t" anchorCtr="0">
            <a:noAutofit/>
          </a:bodyPr>
          <a:lstStyle>
            <a:lvl1pPr algn="ctr">
              <a:defRPr sz="1050" b="1" cap="all" spc="75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60DD4-96F0-3049-BDB7-064112849C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3308" y="2149831"/>
            <a:ext cx="5226246" cy="30280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5625"/>
              </a:lnSpc>
              <a:buNone/>
              <a:defRPr sz="5400">
                <a:solidFill>
                  <a:srgbClr val="A89968"/>
                </a:solidFill>
                <a:latin typeface="Georgia" panose="02040502050405020303" pitchFamily="18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headline goes here.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44B96-9B76-D14E-ACF3-7144347FCD7F}"/>
              </a:ext>
            </a:extLst>
          </p:cNvPr>
          <p:cNvCxnSpPr>
            <a:cxnSpLocks/>
          </p:cNvCxnSpPr>
          <p:nvPr userDrawn="1"/>
        </p:nvCxnSpPr>
        <p:spPr>
          <a:xfrm>
            <a:off x="473308" y="5721180"/>
            <a:ext cx="5226246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4E6F9784-A60F-3A47-B581-E2EB1E6FA3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9924" y="889189"/>
            <a:ext cx="632894" cy="6328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94235D-B38D-3B4F-A7D1-312883C95350}"/>
              </a:ext>
            </a:extLst>
          </p:cNvPr>
          <p:cNvCxnSpPr/>
          <p:nvPr userDrawn="1"/>
        </p:nvCxnSpPr>
        <p:spPr>
          <a:xfrm>
            <a:off x="3086431" y="-191069"/>
            <a:ext cx="0" cy="928523"/>
          </a:xfrm>
          <a:prstGeom prst="line">
            <a:avLst/>
          </a:prstGeom>
          <a:ln w="12700">
            <a:solidFill>
              <a:srgbClr val="A8996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47D01F-1089-684D-8AC5-52A84883759B}"/>
              </a:ext>
            </a:extLst>
          </p:cNvPr>
          <p:cNvSpPr txBox="1"/>
          <p:nvPr userDrawn="1"/>
        </p:nvSpPr>
        <p:spPr>
          <a:xfrm>
            <a:off x="3025046" y="5951624"/>
            <a:ext cx="2674509" cy="1615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</a:t>
            </a:r>
            <a:b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Title, Department</a:t>
            </a:r>
          </a:p>
          <a:p>
            <a:pPr algn="r"/>
            <a:fld id="{1976A44C-969B-C046-938C-92CAE64EBF8B}" type="datetime4">
              <a:rPr lang="en-US" sz="10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March 1, 2023</a:t>
            </a:fld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6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rgbClr val="A899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47EDA7E-9600-A445-BD08-18A82ABED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FC574-4858-E640-99C2-16CD9E1F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98" y="2953265"/>
            <a:ext cx="4964456" cy="1609210"/>
          </a:xfrm>
        </p:spPr>
        <p:txBody>
          <a:bodyPr lIns="0" tIns="0" rIns="0" bIns="0" anchor="t" anchorCtr="0">
            <a:noAutofit/>
          </a:bodyPr>
          <a:lstStyle>
            <a:lvl1pPr>
              <a:defRPr sz="4500" cap="all" spc="75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023AA-2197-0446-AB42-D28BA422DD8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0298" y="4829176"/>
            <a:ext cx="4964456" cy="595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50">
                <a:solidFill>
                  <a:srgbClr val="041E42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Agenda Topic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FE8BA0-9E2C-CF44-BABD-55B346783B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061" y="2250003"/>
            <a:ext cx="4542235" cy="43656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050" b="1" cap="all" spc="75" baseline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Title/Number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451DA1-6FA8-4E4D-A5F4-77545F145275}"/>
              </a:ext>
            </a:extLst>
          </p:cNvPr>
          <p:cNvCxnSpPr>
            <a:cxnSpLocks/>
          </p:cNvCxnSpPr>
          <p:nvPr userDrawn="1"/>
        </p:nvCxnSpPr>
        <p:spPr>
          <a:xfrm>
            <a:off x="495061" y="5523468"/>
            <a:ext cx="5647322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2D5FF7-C44F-5149-AC5F-9B7A8D72CC3D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35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Pr>
        <a:solidFill>
          <a:srgbClr val="FFF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D97C0F9-3EF1-024C-88FF-B7B3D56B34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50A6A17-9EB7-1E40-85C0-F05702828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503" y="2953265"/>
            <a:ext cx="4964456" cy="1609210"/>
          </a:xfrm>
        </p:spPr>
        <p:txBody>
          <a:bodyPr lIns="0" tIns="0" rIns="0" bIns="0" anchor="t" anchorCtr="0">
            <a:noAutofit/>
          </a:bodyPr>
          <a:lstStyle>
            <a:lvl1pPr>
              <a:defRPr sz="5400" cap="all" spc="75" baseline="0">
                <a:solidFill>
                  <a:srgbClr val="041E42"/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F8DFEB7-3679-3547-A29F-A715A56176E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1503" y="5198586"/>
            <a:ext cx="4964456" cy="59544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000">
                <a:solidFill>
                  <a:srgbClr val="004C9D"/>
                </a:solidFill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Agenda Topic Here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0E59F6F-70DD-D44B-B463-CE6EDC04F5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6266" y="2250003"/>
            <a:ext cx="4542235" cy="43656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1400" b="1" cap="all" spc="75" baseline="0">
                <a:solidFill>
                  <a:srgbClr val="A8996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Title/Number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C6FB1D-2182-9F4E-AC14-7D349148A75A}"/>
              </a:ext>
            </a:extLst>
          </p:cNvPr>
          <p:cNvCxnSpPr>
            <a:cxnSpLocks/>
          </p:cNvCxnSpPr>
          <p:nvPr userDrawn="1"/>
        </p:nvCxnSpPr>
        <p:spPr>
          <a:xfrm>
            <a:off x="496266" y="5892878"/>
            <a:ext cx="4771473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6DA4-655B-2946-B7D6-97ACB07E886D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21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FFF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88C09-1C04-D749-9B9A-1954A04E0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7861679-0949-EB4A-ACE2-F1813F1B8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334191" y="5091566"/>
            <a:ext cx="475620" cy="59361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484226E-17CF-7548-AEF6-B1745AB3BC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412976" y="2213555"/>
            <a:ext cx="318050" cy="25788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39861B-5B4E-CD4A-8638-5C1B48F6D4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97157" y="2743843"/>
            <a:ext cx="4949686" cy="2082800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2500">
                <a:solidFill>
                  <a:srgbClr val="041E42"/>
                </a:solidFill>
                <a:latin typeface="Georgia" panose="02040502050405020303" pitchFamily="18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Type quote here.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set in culpa.”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DACFB-45AC-344D-87C8-0EC29BCC2475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EEDA355-16BA-4045-AB40-B2E42E52C78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821828" y="6172714"/>
            <a:ext cx="1112214" cy="4751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0596CC-E67E-4D43-8335-B5EC617C230E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2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1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71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6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7BACB3-57D2-274D-AAA8-1235CE8B7DD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977466" y="2888628"/>
            <a:ext cx="2929471" cy="37730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DD9963-F0D9-1E47-870E-622FC055FF58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7821828" y="6172714"/>
            <a:ext cx="1112214" cy="47512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00E7E4-26A6-9D4E-8217-560389A19CAD}"/>
              </a:ext>
            </a:extLst>
          </p:cNvPr>
          <p:cNvCxnSpPr>
            <a:cxnSpLocks/>
          </p:cNvCxnSpPr>
          <p:nvPr userDrawn="1"/>
        </p:nvCxnSpPr>
        <p:spPr>
          <a:xfrm>
            <a:off x="490298" y="6357554"/>
            <a:ext cx="7242345" cy="0"/>
          </a:xfrm>
          <a:prstGeom prst="line">
            <a:avLst/>
          </a:prstGeom>
          <a:ln w="12700">
            <a:solidFill>
              <a:srgbClr val="041E4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B9EB1D-AE07-7246-984D-F4D46B6F5165}"/>
              </a:ext>
            </a:extLst>
          </p:cNvPr>
          <p:cNvSpPr txBox="1"/>
          <p:nvPr userDrawn="1"/>
        </p:nvSpPr>
        <p:spPr>
          <a:xfrm>
            <a:off x="490298" y="6455393"/>
            <a:ext cx="195681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69C1D678-CE18-BA40-AE41-60E7006BDE26}" type="slidenum">
              <a:rPr lang="en-US" sz="900" smtClean="0">
                <a:solidFill>
                  <a:srgbClr val="041E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041E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6457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rgbClr val="041E4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A89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A89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89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A89968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p.powerbi.com/MobileRedirect.html?action=OpenReport&amp;reportObjectId=3a1bf461-47ba-4325-96e2-9273cc75b9a3&amp;ctid=e8575ded-d7f9-4ece-a4aa-0b32991aeedd&amp;reportPage=ReportSectionbab88d4612b0c455dc29&amp;pbi_source=copyvisualimage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E21320-0DA2-DB37-9D48-79E54526E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208" y="1893880"/>
            <a:ext cx="5539665" cy="3283303"/>
          </a:xfrm>
        </p:spPr>
        <p:txBody>
          <a:bodyPr/>
          <a:lstStyle/>
          <a:p>
            <a:r>
              <a:rPr lang="en-US" dirty="0"/>
              <a:t>University of Akron Applicants and Enrollment </a:t>
            </a:r>
            <a:br>
              <a:rPr lang="en-US" dirty="0"/>
            </a:br>
            <a:r>
              <a:rPr lang="en-US" dirty="0"/>
              <a:t>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98F07-1F3A-D101-B6A1-50E9B79A3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Prachi Shah</a:t>
            </a:r>
          </a:p>
        </p:txBody>
      </p:sp>
    </p:spTree>
    <p:extLst>
      <p:ext uri="{BB962C8B-B14F-4D97-AF65-F5344CB8AC3E}">
        <p14:creationId xmlns:p14="http://schemas.microsoft.com/office/powerpoint/2010/main" val="91701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80F6D7B-B19F-B0DE-7364-C01D2E02B89D}"/>
              </a:ext>
            </a:extLst>
          </p:cNvPr>
          <p:cNvSpPr txBox="1">
            <a:spLocks/>
          </p:cNvSpPr>
          <p:nvPr/>
        </p:nvSpPr>
        <p:spPr>
          <a:xfrm>
            <a:off x="567637" y="1293844"/>
            <a:ext cx="3494290" cy="4404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A89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A89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A89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A8996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Focus on distributing more or equal scholarships to diverse groups to increase the enrollment</a:t>
            </a:r>
          </a:p>
          <a:p>
            <a:pPr marL="285750" indent="-285750"/>
            <a:r>
              <a:rPr lang="en-US" sz="1600" dirty="0"/>
              <a:t>Merging multiple programs to improve overall enrollment within a college (i.e., College of Applied Science &amp; Technology)</a:t>
            </a:r>
          </a:p>
          <a:p>
            <a:pPr marL="285750" indent="-285750"/>
            <a:r>
              <a:rPr lang="en-US" sz="1600" dirty="0"/>
              <a:t>Focusing on DEI and introducing resource groups for students as well as faculty (decline in some ethnicities in 2021)</a:t>
            </a:r>
          </a:p>
          <a:p>
            <a:pPr marL="285750" indent="-285750"/>
            <a:r>
              <a:rPr lang="en-US" sz="1600" dirty="0"/>
              <a:t>Even though the retention rate is higher in 2021, there is a decline in number of students due to lower enrollment (focus more on retaining students)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23B71A-ED61-D267-9086-5BC1B7AD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37" y="258117"/>
            <a:ext cx="5764739" cy="469672"/>
          </a:xfrm>
        </p:spPr>
        <p:txBody>
          <a:bodyPr/>
          <a:lstStyle/>
          <a:p>
            <a:r>
              <a:rPr lang="en-US" sz="3000" dirty="0"/>
              <a:t>Steps to support stakeholders</a:t>
            </a:r>
          </a:p>
        </p:txBody>
      </p:sp>
    </p:spTree>
    <p:extLst>
      <p:ext uri="{BB962C8B-B14F-4D97-AF65-F5344CB8AC3E}">
        <p14:creationId xmlns:p14="http://schemas.microsoft.com/office/powerpoint/2010/main" val="2864762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B25B3-536B-9F19-5FA3-E2815204BF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43FAB-D1AD-97EE-DE47-EE2C23B3A5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Prachi Shah</a:t>
            </a:r>
          </a:p>
        </p:txBody>
      </p:sp>
    </p:spTree>
    <p:extLst>
      <p:ext uri="{BB962C8B-B14F-4D97-AF65-F5344CB8AC3E}">
        <p14:creationId xmlns:p14="http://schemas.microsoft.com/office/powerpoint/2010/main" val="293852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8EA8-A81A-1FB2-5F8D-7E6FE4A18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Enrollment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0A9B4-D772-74E0-1927-3642A1566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given dataset, out of 93.64K applicants 18.06K are enrolled.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college with most applications between 2016 and 2021 is College of Arts and Sciences and with least applications is College of Applied Science &amp;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colleges is Provost which is not a college within the University of Akron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093AE498-ED11-6165-1FDF-1538B2D7C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2563" y="109537"/>
            <a:ext cx="4419600" cy="3895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C71E4-412E-A136-0B84-D4CC798D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245" y="4132346"/>
            <a:ext cx="1827899" cy="173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28BA4-FC7C-5529-EC3F-6FA6BFAA9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31" y="4099407"/>
            <a:ext cx="1740631" cy="18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5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8F9C-20FC-0710-C33C-4B097D14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Ethnicity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FA6E3A-FCF7-F57B-DBA7-9ADDB7A6C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4605"/>
          <a:stretch/>
        </p:blipFill>
        <p:spPr>
          <a:xfrm>
            <a:off x="4110362" y="108205"/>
            <a:ext cx="4591782" cy="34411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F18F82-669E-3C54-D9A5-4E83CC018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856" y="2057399"/>
            <a:ext cx="3137163" cy="420135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applicants belong to White ethnicity.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matrix shows the percentage of applicants belonging to a particular ethnicity in all the given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only ethnicity applications that has increased since 2016 to 2021 with a 0.03 percentage points drop in 2020 is White and all other ethnicities have been fluctuating over the time period of 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820232-AC95-8567-F388-DA3607C0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03" b="19987"/>
          <a:stretch/>
        </p:blipFill>
        <p:spPr>
          <a:xfrm>
            <a:off x="3994950" y="3624006"/>
            <a:ext cx="4707193" cy="244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9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CA4A-68E6-216F-59B8-9A8D6E58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938" y="319598"/>
            <a:ext cx="6285864" cy="669416"/>
          </a:xfrm>
        </p:spPr>
        <p:txBody>
          <a:bodyPr/>
          <a:lstStyle/>
          <a:p>
            <a:pPr algn="ctr"/>
            <a:r>
              <a:rPr lang="en-US" dirty="0"/>
              <a:t>Scholarship and gender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A27C6-06F9-CF12-55C2-6C7157252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4546297"/>
            <a:ext cx="7786190" cy="18012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 applicants within the College of Engineering &amp; Polymer Science are getting the most scholarship opportunities and Female applicants are getting most scholarship opportunities within the College of Arts &amp; Sciences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opportunities – More Scholarship allocation for different colleges and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Excluded Intersex and Unknown genders from the bar chart -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D1983-ADCD-F31C-A645-451838B9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61" y="1323993"/>
            <a:ext cx="6669664" cy="30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7477-62E1-7DF3-2EB9-3212BD02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41808-6397-38B8-7DD9-EA6E9C8D2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colleges have applicants from other genders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of applicants from other categories of gender are quite low and scholarships allocated to them is almost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0.33% - Intersex and 0.22% - Unknown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91F2E-1671-2C11-E3CF-510F96D6F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08" y="620326"/>
            <a:ext cx="4882967" cy="3241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803E0-512B-A1BD-E2BC-E6C32173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787" y="3535532"/>
            <a:ext cx="3828208" cy="24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5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766C-0372-8ED9-4757-27BDAEE62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767" y="457200"/>
            <a:ext cx="3162252" cy="1600200"/>
          </a:xfrm>
        </p:spPr>
        <p:txBody>
          <a:bodyPr/>
          <a:lstStyle/>
          <a:p>
            <a:pPr algn="ctr"/>
            <a:r>
              <a:rPr lang="en-US" dirty="0"/>
              <a:t>ACT Score and </a:t>
            </a:r>
            <a:br>
              <a:rPr lang="en-US" dirty="0"/>
            </a:br>
            <a:r>
              <a:rPr lang="en-US" dirty="0"/>
              <a:t>high school GPA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CB178F-0EF3-DA81-74C8-7EA58924F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2113419"/>
            <a:ext cx="4629150" cy="26216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75EFF-2A12-98E3-30BF-B1A702D6B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were 4 outliers – GPA 66 – skewing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average, students with their High School GPA of 3.26 have an ACT score of 26.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this is Average GPA, there might be certain factors affecting the analysis of best performing students.</a:t>
            </a:r>
          </a:p>
        </p:txBody>
      </p:sp>
    </p:spTree>
    <p:extLst>
      <p:ext uri="{BB962C8B-B14F-4D97-AF65-F5344CB8AC3E}">
        <p14:creationId xmlns:p14="http://schemas.microsoft.com/office/powerpoint/2010/main" val="266160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E131-40F9-7006-75C5-12388A7B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Time/Part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50256-49F5-D275-E259-814CE1E7E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1538" y="2057400"/>
            <a:ext cx="3037481" cy="42279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FT and PT were enrolled in College of Arts and Sciences between years 2016 and 2021 due to CAS having the highest number of applicants and enrollment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Line chart shows an aggregate of enrolled students based on their enrollment status in all the  given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Bar Chart shows an aggregate of enrolled students based on different colleges.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717B5-C2B1-A238-C63B-77059068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37150"/>
            <a:ext cx="3734986" cy="295992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ACEAA0F-28F1-2D07-6107-824C7E5B2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812" y="249952"/>
            <a:ext cx="3906174" cy="2851533"/>
          </a:xfrm>
        </p:spPr>
      </p:pic>
    </p:spTree>
    <p:extLst>
      <p:ext uri="{BB962C8B-B14F-4D97-AF65-F5344CB8AC3E}">
        <p14:creationId xmlns:p14="http://schemas.microsoft.com/office/powerpoint/2010/main" val="175611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C27B8-860C-9DF2-C281-07700369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Term GPA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F0C2A2-926D-8AF2-AE5E-805BA3D8A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62178"/>
              </p:ext>
            </p:extLst>
          </p:nvPr>
        </p:nvGraphicFramePr>
        <p:xfrm>
          <a:off x="6821505" y="3902731"/>
          <a:ext cx="2117221" cy="1123408"/>
        </p:xfrm>
        <a:graphic>
          <a:graphicData uri="http://schemas.openxmlformats.org/drawingml/2006/table">
            <a:tbl>
              <a:tblPr/>
              <a:tblGrid>
                <a:gridCol w="2117221">
                  <a:extLst>
                    <a:ext uri="{9D8B030D-6E8A-4147-A177-3AD203B41FA5}">
                      <a16:colId xmlns:a16="http://schemas.microsoft.com/office/drawing/2014/main" val="3483285522"/>
                    </a:ext>
                  </a:extLst>
                </a:gridCol>
              </a:tblGrid>
              <a:tr h="188431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53671" marR="53671" marT="26836" marB="26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990775"/>
                  </a:ext>
                </a:extLst>
              </a:tr>
              <a:tr h="902096">
                <a:tc>
                  <a:txBody>
                    <a:bodyPr/>
                    <a:lstStyle/>
                    <a:p>
                      <a:r>
                        <a:rPr lang="en-US" sz="900" b="0" dirty="0">
                          <a:solidFill>
                            <a:srgbClr val="0078D4"/>
                          </a:solidFill>
                          <a:effectLst/>
                          <a:hlinkClick r:id="rId2"/>
                        </a:rPr>
                        <a:t>Open in Power BI</a:t>
                      </a:r>
                      <a:br>
                        <a:rPr lang="en-US" sz="900" b="0" dirty="0">
                          <a:solidFill>
                            <a:srgbClr val="0078D4"/>
                          </a:solidFill>
                          <a:effectLst/>
                          <a:hlinkClick r:id="rId2"/>
                        </a:rPr>
                      </a:br>
                      <a:r>
                        <a:rPr lang="en-US" sz="900" dirty="0"/>
                        <a:t>12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Data as of 2/28/23, 8:33 AM</a:t>
                      </a:r>
                      <a:br>
                        <a:rPr lang="en-US" sz="900" dirty="0"/>
                      </a:br>
                      <a:r>
                        <a:rPr lang="en-US" sz="900" dirty="0"/>
                        <a:t>Filtered by </a:t>
                      </a:r>
                      <a:r>
                        <a:rPr lang="en-US" sz="900" b="1" dirty="0"/>
                        <a:t>College</a:t>
                      </a:r>
                      <a:r>
                        <a:rPr lang="en-US" sz="900" dirty="0"/>
                        <a:t> (is College of Business), </a:t>
                      </a:r>
                      <a:r>
                        <a:rPr lang="en-US" sz="900" b="1" dirty="0"/>
                        <a:t>DEPARTMENT_DESCR</a:t>
                      </a:r>
                      <a:r>
                        <a:rPr lang="en-US" sz="900" dirty="0"/>
                        <a:t> (is Dept of Economics)</a:t>
                      </a:r>
                    </a:p>
                  </a:txBody>
                  <a:tcPr marL="53671" marR="53671" marT="26836" marB="268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964324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18B68-0E48-D63A-C99C-129266CA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line chart shows Average first term GPA of all enrolled students between 2016 and 2021.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have added 2 slicers: College and Departments – if we want to figure out which departments within a college are impacting the average GPA the most, we can do so by selecting different departments. </a:t>
            </a:r>
          </a:p>
        </p:txBody>
      </p:sp>
      <p:pic>
        <p:nvPicPr>
          <p:cNvPr id="1025" name="Picture 1" descr="Average First term GPA by College and Year">
            <a:extLst>
              <a:ext uri="{FF2B5EF4-FFF2-40B4-BE49-F238E27FC236}">
                <a16:creationId xmlns:a16="http://schemas.microsoft.com/office/drawing/2014/main" id="{0F9DC2E0-CD6B-7A5A-290C-6447060D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628" y="1616348"/>
            <a:ext cx="4601325" cy="245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19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B101-EC44-1FA8-409C-8543BBF4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09F88-42DD-876C-23F6-A17182F18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forecasted 1-year and 2-year retention count and retention rate in Excel.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2021, out of 2327 students, the forecasted 1-year retention is of 1678 students which means the retention rate is 72.11%.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1-year retention, 2-year retention can be forecasted and for 2020 it is 96.68% and 2021 it is 98.77%.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12F63B-00F0-0752-663F-5ED9F181C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008" y="731322"/>
            <a:ext cx="4953871" cy="2837501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3FD9EDF-7043-0EE0-4671-3AC7B7C025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88362"/>
              </p:ext>
            </p:extLst>
          </p:nvPr>
        </p:nvGraphicFramePr>
        <p:xfrm>
          <a:off x="4092065" y="3963194"/>
          <a:ext cx="4539756" cy="2084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0561">
                  <a:extLst>
                    <a:ext uri="{9D8B030D-6E8A-4147-A177-3AD203B41FA5}">
                      <a16:colId xmlns:a16="http://schemas.microsoft.com/office/drawing/2014/main" val="3273784811"/>
                    </a:ext>
                  </a:extLst>
                </a:gridCol>
                <a:gridCol w="757135">
                  <a:extLst>
                    <a:ext uri="{9D8B030D-6E8A-4147-A177-3AD203B41FA5}">
                      <a16:colId xmlns:a16="http://schemas.microsoft.com/office/drawing/2014/main" val="1158289524"/>
                    </a:ext>
                  </a:extLst>
                </a:gridCol>
                <a:gridCol w="833459">
                  <a:extLst>
                    <a:ext uri="{9D8B030D-6E8A-4147-A177-3AD203B41FA5}">
                      <a16:colId xmlns:a16="http://schemas.microsoft.com/office/drawing/2014/main" val="270740499"/>
                    </a:ext>
                  </a:extLst>
                </a:gridCol>
                <a:gridCol w="906730">
                  <a:extLst>
                    <a:ext uri="{9D8B030D-6E8A-4147-A177-3AD203B41FA5}">
                      <a16:colId xmlns:a16="http://schemas.microsoft.com/office/drawing/2014/main" val="865743631"/>
                    </a:ext>
                  </a:extLst>
                </a:gridCol>
                <a:gridCol w="732711">
                  <a:extLst>
                    <a:ext uri="{9D8B030D-6E8A-4147-A177-3AD203B41FA5}">
                      <a16:colId xmlns:a16="http://schemas.microsoft.com/office/drawing/2014/main" val="3548179533"/>
                    </a:ext>
                  </a:extLst>
                </a:gridCol>
                <a:gridCol w="989160">
                  <a:extLst>
                    <a:ext uri="{9D8B030D-6E8A-4147-A177-3AD203B41FA5}">
                      <a16:colId xmlns:a16="http://schemas.microsoft.com/office/drawing/2014/main" val="760071946"/>
                    </a:ext>
                  </a:extLst>
                </a:gridCol>
              </a:tblGrid>
              <a:tr h="565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Year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No. of Students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1-Year Retention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Retention Rate (1 yr)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2-Year Retention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Retention Rate (2 yr)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280884"/>
                  </a:ext>
                </a:extLst>
              </a:tr>
              <a:tr h="25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3430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67.78%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80.82%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79688352"/>
                  </a:ext>
                </a:extLst>
              </a:tr>
              <a:tr h="25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3697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2470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66.81%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80.40%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0044653"/>
                  </a:ext>
                </a:extLst>
              </a:tr>
              <a:tr h="25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3061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69.62%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86.95%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444083"/>
                  </a:ext>
                </a:extLst>
              </a:tr>
              <a:tr h="25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73.91%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84.28%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0768475"/>
                  </a:ext>
                </a:extLst>
              </a:tr>
              <a:tr h="2511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1739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96.68%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9487742"/>
                  </a:ext>
                </a:extLst>
              </a:tr>
              <a:tr h="263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72.11%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1657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98.77%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6218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102506"/>
      </p:ext>
    </p:extLst>
  </p:cSld>
  <p:clrMapOvr>
    <a:masterClrMapping/>
  </p:clrMapOvr>
</p:sld>
</file>

<file path=ppt/theme/theme1.xml><?xml version="1.0" encoding="utf-8"?>
<a:theme xmlns:a="http://schemas.openxmlformats.org/drawingml/2006/main" name="Roo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9395</TotalTime>
  <Words>661</Words>
  <Application>Microsoft Office PowerPoint</Application>
  <PresentationFormat>On-screen Show (4:3)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Georgia</vt:lpstr>
      <vt:lpstr>Impact</vt:lpstr>
      <vt:lpstr>Roo</vt:lpstr>
      <vt:lpstr>PowerPoint Presentation</vt:lpstr>
      <vt:lpstr>Applications and Enrollment</vt:lpstr>
      <vt:lpstr>Ethnicity</vt:lpstr>
      <vt:lpstr>Scholarship and gender</vt:lpstr>
      <vt:lpstr>Gender</vt:lpstr>
      <vt:lpstr>ACT Score and  high school GPA</vt:lpstr>
      <vt:lpstr>Full Time/Part time</vt:lpstr>
      <vt:lpstr>First Term GPA</vt:lpstr>
      <vt:lpstr>Retention</vt:lpstr>
      <vt:lpstr>Steps to support stakeholders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Blair</dc:creator>
  <cp:lastModifiedBy>Prachi Shah</cp:lastModifiedBy>
  <cp:revision>49</cp:revision>
  <dcterms:created xsi:type="dcterms:W3CDTF">2020-01-21T19:42:16Z</dcterms:created>
  <dcterms:modified xsi:type="dcterms:W3CDTF">2023-03-01T12:50:10Z</dcterms:modified>
</cp:coreProperties>
</file>